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9" r:id="rId2"/>
    <p:sldId id="273" r:id="rId3"/>
    <p:sldId id="265" r:id="rId4"/>
    <p:sldId id="264" r:id="rId5"/>
    <p:sldId id="268" r:id="rId6"/>
    <p:sldId id="261" r:id="rId7"/>
    <p:sldId id="267" r:id="rId8"/>
    <p:sldId id="272" r:id="rId9"/>
    <p:sldId id="274" r:id="rId10"/>
    <p:sldId id="275" r:id="rId11"/>
    <p:sldId id="276" r:id="rId12"/>
    <p:sldId id="271" r:id="rId13"/>
    <p:sldId id="262" r:id="rId14"/>
    <p:sldId id="270" r:id="rId15"/>
    <p:sldId id="263" r:id="rId16"/>
    <p:sldId id="258" r:id="rId17"/>
    <p:sldId id="266" r:id="rId18"/>
    <p:sldId id="269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 snapToObjects="1">
      <p:cViewPr varScale="1">
        <p:scale>
          <a:sx n="106" d="100"/>
          <a:sy n="106" d="100"/>
        </p:scale>
        <p:origin x="-57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AB67F3-E089-8F44-810B-4C75237E2A9B}" type="datetimeFigureOut">
              <a:rPr lang="en-US" smtClean="0"/>
              <a:pPr/>
              <a:t>4/16/2013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B524763-F7C0-2E4E-ACF8-E37A9DE5876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AB67F3-E089-8F44-810B-4C75237E2A9B}" type="datetimeFigureOut">
              <a:rPr lang="en-US" smtClean="0"/>
              <a:pPr/>
              <a:t>4/16/2013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B524763-F7C0-2E4E-ACF8-E37A9DE587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AB67F3-E089-8F44-810B-4C75237E2A9B}" type="datetimeFigureOut">
              <a:rPr lang="en-US" smtClean="0"/>
              <a:pPr/>
              <a:t>4/16/2013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B524763-F7C0-2E4E-ACF8-E37A9DE587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AB67F3-E089-8F44-810B-4C75237E2A9B}" type="datetimeFigureOut">
              <a:rPr lang="en-US" smtClean="0"/>
              <a:pPr/>
              <a:t>4/16/2013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B524763-F7C0-2E4E-ACF8-E37A9DE587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AB67F3-E089-8F44-810B-4C75237E2A9B}" type="datetimeFigureOut">
              <a:rPr lang="en-US" smtClean="0"/>
              <a:pPr/>
              <a:t>4/16/2013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B524763-F7C0-2E4E-ACF8-E37A9DE5876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AB67F3-E089-8F44-810B-4C75237E2A9B}" type="datetimeFigureOut">
              <a:rPr lang="en-US" smtClean="0"/>
              <a:pPr/>
              <a:t>4/16/2013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B524763-F7C0-2E4E-ACF8-E37A9DE587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AB67F3-E089-8F44-810B-4C75237E2A9B}" type="datetimeFigureOut">
              <a:rPr lang="en-US" smtClean="0"/>
              <a:pPr/>
              <a:t>4/16/2013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B524763-F7C0-2E4E-ACF8-E37A9DE587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AB67F3-E089-8F44-810B-4C75237E2A9B}" type="datetimeFigureOut">
              <a:rPr lang="en-US" smtClean="0"/>
              <a:pPr/>
              <a:t>4/16/2013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B524763-F7C0-2E4E-ACF8-E37A9DE587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AB67F3-E089-8F44-810B-4C75237E2A9B}" type="datetimeFigureOut">
              <a:rPr lang="en-US" smtClean="0"/>
              <a:pPr/>
              <a:t>4/16/2013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B524763-F7C0-2E4E-ACF8-E37A9DE5876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AB67F3-E089-8F44-810B-4C75237E2A9B}" type="datetimeFigureOut">
              <a:rPr lang="en-US" smtClean="0"/>
              <a:pPr/>
              <a:t>4/16/2013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B524763-F7C0-2E4E-ACF8-E37A9DE587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AB67F3-E089-8F44-810B-4C75237E2A9B}" type="datetimeFigureOut">
              <a:rPr lang="en-US" smtClean="0"/>
              <a:pPr/>
              <a:t>4/16/2013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B524763-F7C0-2E4E-ACF8-E37A9DE5876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7EAB67F3-E089-8F44-810B-4C75237E2A9B}" type="datetimeFigureOut">
              <a:rPr lang="en-US" smtClean="0"/>
              <a:pPr/>
              <a:t>4/16/2013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8B524763-F7C0-2E4E-ACF8-E37A9DE5876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kihow.com/Convert-Your-Recipe-to-Metric-and-Use-Weights-Instead-of-Volume" TargetMode="External"/><Relationship Id="rId2" Type="http://schemas.openxmlformats.org/officeDocument/2006/relationships/hyperlink" Target="http://chanadbahraini.blogspot.com/2004_06_01_archive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wikihow.com/Image:MetricRecipe_848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1400" y="95697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The influence of metric proficiency on scientific literacy and acceptance of science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8995" y="2321658"/>
            <a:ext cx="8229600" cy="4525963"/>
          </a:xfrm>
        </p:spPr>
        <p:txBody>
          <a:bodyPr/>
          <a:lstStyle/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err="1" smtClean="0"/>
              <a:t>Alannah</a:t>
            </a:r>
            <a:r>
              <a:rPr lang="en-US" dirty="0" smtClean="0"/>
              <a:t> Mack</a:t>
            </a:r>
            <a:r>
              <a:rPr lang="en-US" baseline="30000" dirty="0" smtClean="0"/>
              <a:t>1</a:t>
            </a:r>
            <a:r>
              <a:rPr lang="en-US" dirty="0" smtClean="0"/>
              <a:t>, </a:t>
            </a:r>
            <a:r>
              <a:rPr lang="en-US" dirty="0" err="1" smtClean="0"/>
              <a:t>Anique</a:t>
            </a:r>
            <a:r>
              <a:rPr lang="en-US" dirty="0" smtClean="0"/>
              <a:t> Thompson</a:t>
            </a:r>
            <a:r>
              <a:rPr lang="en-US" baseline="30000" dirty="0" smtClean="0"/>
              <a:t>1</a:t>
            </a:r>
            <a:r>
              <a:rPr lang="en-US" dirty="0" smtClean="0"/>
              <a:t>, Kasha Price</a:t>
            </a:r>
            <a:r>
              <a:rPr lang="en-US" baseline="30000" dirty="0" smtClean="0"/>
              <a:t>1</a:t>
            </a:r>
            <a:r>
              <a:rPr lang="en-US" dirty="0" smtClean="0"/>
              <a:t>, Kofi Khamit-Kush</a:t>
            </a:r>
            <a:r>
              <a:rPr lang="en-US" baseline="30000" dirty="0" smtClean="0"/>
              <a:t>2 </a:t>
            </a:r>
            <a:r>
              <a:rPr lang="en-US" dirty="0" smtClean="0"/>
              <a:t>, Hong Qin</a:t>
            </a:r>
            <a:r>
              <a:rPr lang="en-US" baseline="30000" dirty="0" smtClean="0"/>
              <a:t>1</a:t>
            </a:r>
            <a:endParaRPr lang="en-US" dirty="0" smtClean="0"/>
          </a:p>
          <a:p>
            <a:pPr>
              <a:buNone/>
            </a:pPr>
            <a:endParaRPr lang="en-US" baseline="30000" dirty="0" smtClean="0"/>
          </a:p>
          <a:p>
            <a:pPr algn="ctr">
              <a:buNone/>
            </a:pPr>
            <a:endParaRPr lang="en-US" sz="2000" baseline="30000" dirty="0" smtClean="0"/>
          </a:p>
          <a:p>
            <a:pPr algn="ctr">
              <a:buNone/>
            </a:pPr>
            <a:endParaRPr lang="en-US" sz="2000" baseline="30000" dirty="0" smtClean="0"/>
          </a:p>
          <a:p>
            <a:pPr algn="ctr">
              <a:buNone/>
            </a:pPr>
            <a:endParaRPr lang="en-US" sz="2000" baseline="30000" dirty="0" smtClean="0"/>
          </a:p>
          <a:p>
            <a:pPr algn="ctr">
              <a:buNone/>
            </a:pPr>
            <a:endParaRPr lang="en-US" sz="2000" baseline="30000" dirty="0" smtClean="0"/>
          </a:p>
          <a:p>
            <a:pPr algn="ctr">
              <a:buNone/>
            </a:pPr>
            <a:r>
              <a:rPr lang="en-US" sz="2000" baseline="30000" dirty="0" smtClean="0"/>
              <a:t>1</a:t>
            </a:r>
            <a:r>
              <a:rPr lang="en-US" sz="2000" dirty="0" smtClean="0"/>
              <a:t> Biology Department, </a:t>
            </a:r>
            <a:r>
              <a:rPr lang="en-US" sz="2000" dirty="0" err="1" smtClean="0"/>
              <a:t>Spelman</a:t>
            </a:r>
            <a:r>
              <a:rPr lang="en-US" sz="2000" dirty="0" smtClean="0"/>
              <a:t> College 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 Psychology Department, Morehouse College, Atlanta, GA 30314, U.S.A.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185" y="142875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3000" dirty="0" smtClean="0"/>
              <a:t>Do you agree that organic food should be DNA-free food?</a:t>
            </a:r>
            <a:endParaRPr lang="en-US" sz="3000" dirty="0"/>
          </a:p>
        </p:txBody>
      </p:sp>
      <p:sp>
        <p:nvSpPr>
          <p:cNvPr id="23554" name="AutoShape 2" descr="https://photos-1.dropbox.com/t/0/AACmNvRPtdE6wM87En6u-JFQv9L5cbRjtpbJLGoupf-Uzg/12/161829616/png/32x32/3/_/1/2/chart_020.png/OTn6hCC1tSeLphiTsmeT8XKydcpESU7-3bOV43IScbs?size=640x480"/>
          <p:cNvSpPr>
            <a:spLocks noChangeAspect="1" noChangeArrowheads="1"/>
          </p:cNvSpPr>
          <p:nvPr/>
        </p:nvSpPr>
        <p:spPr bwMode="auto">
          <a:xfrm>
            <a:off x="0" y="0"/>
            <a:ext cx="3286125" cy="1428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555" name="AutoShape 3" descr="https://photos-1.dropbox.com/t/0/AACmNvRPtdE6wM87En6u-JFQv9L5cbRjtpbJLGoupf-Uzg/12/161829616/png/32x32/3/_/1/2/chart_020.png/OTn6hCC1tSeLphiTsmeT8XKydcpESU7-3bOV43IScbs?size=640x480"/>
          <p:cNvSpPr>
            <a:spLocks noChangeAspect="1" noChangeArrowheads="1"/>
          </p:cNvSpPr>
          <p:nvPr/>
        </p:nvSpPr>
        <p:spPr bwMode="auto">
          <a:xfrm>
            <a:off x="0" y="0"/>
            <a:ext cx="3286125" cy="1428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4767942" y="3011925"/>
          <a:ext cx="3918858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6286"/>
                <a:gridCol w="1306286"/>
                <a:gridCol w="1306286"/>
              </a:tblGrid>
              <a:tr h="220028">
                <a:tc>
                  <a:txBody>
                    <a:bodyPr/>
                    <a:lstStyle/>
                    <a:p>
                      <a:r>
                        <a:rPr lang="en-US" dirty="0" smtClean="0"/>
                        <a:t>Answer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Responses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Percentage</a:t>
                      </a:r>
                      <a:endParaRPr lang="en-US" dirty="0"/>
                    </a:p>
                  </a:txBody>
                  <a:tcPr/>
                </a:tc>
              </a:tr>
              <a:tr h="220028">
                <a:tc>
                  <a:txBody>
                    <a:bodyPr/>
                    <a:lstStyle/>
                    <a:p>
                      <a:r>
                        <a:rPr lang="en-US" dirty="0" smtClean="0"/>
                        <a:t>Agree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16%</a:t>
                      </a:r>
                      <a:endParaRPr lang="en-US" dirty="0"/>
                    </a:p>
                  </a:txBody>
                  <a:tcPr/>
                </a:tc>
              </a:tr>
              <a:tr h="220028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Dis</a:t>
                      </a:r>
                      <a:r>
                        <a:rPr lang="en-US" dirty="0" smtClean="0"/>
                        <a:t>-agree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62%</a:t>
                      </a:r>
                      <a:endParaRPr lang="en-US" dirty="0"/>
                    </a:p>
                  </a:txBody>
                  <a:tcPr/>
                </a:tc>
              </a:tr>
              <a:tr h="220028">
                <a:tc>
                  <a:txBody>
                    <a:bodyPr/>
                    <a:lstStyle/>
                    <a:p>
                      <a:r>
                        <a:rPr lang="en-US" dirty="0" smtClean="0"/>
                        <a:t>I don’t know.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 descr="dna.png"/>
          <p:cNvPicPr>
            <a:picLocks noChangeAspect="1"/>
          </p:cNvPicPr>
          <p:nvPr/>
        </p:nvPicPr>
        <p:blipFill>
          <a:blip r:embed="rId2"/>
          <a:srcRect l="5390"/>
          <a:stretch>
            <a:fillRect/>
          </a:stretch>
        </p:blipFill>
        <p:spPr>
          <a:xfrm>
            <a:off x="191487" y="3011925"/>
            <a:ext cx="4576455" cy="2103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75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3000" dirty="0" smtClean="0"/>
              <a:t>My religious views are more important than scientific views.</a:t>
            </a:r>
            <a:endParaRPr lang="en-US" sz="3000" dirty="0"/>
          </a:p>
        </p:txBody>
      </p:sp>
      <p:sp>
        <p:nvSpPr>
          <p:cNvPr id="23554" name="AutoShape 2" descr="https://photos-1.dropbox.com/t/0/AACmNvRPtdE6wM87En6u-JFQv9L5cbRjtpbJLGoupf-Uzg/12/161829616/png/32x32/3/_/1/2/chart_020.png/OTn6hCC1tSeLphiTsmeT8XKydcpESU7-3bOV43IScbs?size=640x480"/>
          <p:cNvSpPr>
            <a:spLocks noChangeAspect="1" noChangeArrowheads="1"/>
          </p:cNvSpPr>
          <p:nvPr/>
        </p:nvSpPr>
        <p:spPr bwMode="auto">
          <a:xfrm>
            <a:off x="0" y="0"/>
            <a:ext cx="3286125" cy="1428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555" name="AutoShape 3" descr="https://photos-1.dropbox.com/t/0/AACmNvRPtdE6wM87En6u-JFQv9L5cbRjtpbJLGoupf-Uzg/12/161829616/png/32x32/3/_/1/2/chart_020.png/OTn6hCC1tSeLphiTsmeT8XKydcpESU7-3bOV43IScbs?size=640x480"/>
          <p:cNvSpPr>
            <a:spLocks noChangeAspect="1" noChangeArrowheads="1"/>
          </p:cNvSpPr>
          <p:nvPr/>
        </p:nvSpPr>
        <p:spPr bwMode="auto">
          <a:xfrm>
            <a:off x="0" y="0"/>
            <a:ext cx="3286125" cy="1428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4767942" y="3011925"/>
          <a:ext cx="3918858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6286"/>
                <a:gridCol w="1306286"/>
                <a:gridCol w="1306286"/>
              </a:tblGrid>
              <a:tr h="220028">
                <a:tc>
                  <a:txBody>
                    <a:bodyPr/>
                    <a:lstStyle/>
                    <a:p>
                      <a:r>
                        <a:rPr lang="en-US" dirty="0" smtClean="0"/>
                        <a:t>Answer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Responses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Percentage</a:t>
                      </a:r>
                      <a:endParaRPr lang="en-US" dirty="0"/>
                    </a:p>
                  </a:txBody>
                  <a:tcPr/>
                </a:tc>
              </a:tr>
              <a:tr h="220028"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33%</a:t>
                      </a:r>
                      <a:endParaRPr lang="en-US" dirty="0"/>
                    </a:p>
                  </a:txBody>
                  <a:tcPr/>
                </a:tc>
              </a:tr>
              <a:tr h="220028"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59%</a:t>
                      </a:r>
                      <a:endParaRPr lang="en-US" dirty="0"/>
                    </a:p>
                  </a:txBody>
                  <a:tcPr/>
                </a:tc>
              </a:tr>
              <a:tr h="220028">
                <a:tc>
                  <a:txBody>
                    <a:bodyPr/>
                    <a:lstStyle/>
                    <a:p>
                      <a:r>
                        <a:rPr lang="en-US" dirty="0" smtClean="0"/>
                        <a:t>I don’t know.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Picture 8" descr="rviews.png"/>
          <p:cNvPicPr>
            <a:picLocks noChangeAspect="1"/>
          </p:cNvPicPr>
          <p:nvPr/>
        </p:nvPicPr>
        <p:blipFill>
          <a:blip r:embed="rId2"/>
          <a:srcRect l="10870" r="5832"/>
          <a:stretch>
            <a:fillRect/>
          </a:stretch>
        </p:blipFill>
        <p:spPr>
          <a:xfrm>
            <a:off x="513119" y="3026439"/>
            <a:ext cx="3854124" cy="2011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Survey data was quantified.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Used linear regression to model trend relationship between scientific literacy and metric proficiency. </a:t>
            </a:r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524000" y="2322286"/>
          <a:ext cx="6096000" cy="1112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Correct Answer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</a:t>
                      </a:r>
                      <a:r>
                        <a:rPr lang="en-US" baseline="0" dirty="0" smtClean="0"/>
                        <a:t> don’t know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Incorrect</a:t>
                      </a:r>
                      <a:r>
                        <a:rPr lang="en-US" baseline="0" dirty="0" smtClean="0"/>
                        <a:t> Answer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 descr="C:\Users\amack8\Desktop\metric_sci_analysis\SciLit_metric20130406b.tiff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06439" y="367959"/>
            <a:ext cx="5731122" cy="6122082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232212" y="274638"/>
            <a:ext cx="5111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Relationship between metric proficiency and scientific literacy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amack8\Desktop\metric_sci_analysis\SciAttitude_metric20130406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55530" y="313577"/>
            <a:ext cx="5832941" cy="6230847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2070847" y="170329"/>
            <a:ext cx="5417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Relationship between metric proficiency and attitude towards science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Conclusion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312910" y="1631604"/>
            <a:ext cx="6033896" cy="2358003"/>
            <a:chOff x="2076766" y="1535668"/>
            <a:chExt cx="4967692" cy="1602264"/>
          </a:xfrm>
        </p:grpSpPr>
        <p:sp>
          <p:nvSpPr>
            <p:cNvPr id="5" name="TextBox 4"/>
            <p:cNvSpPr txBox="1"/>
            <p:nvPr/>
          </p:nvSpPr>
          <p:spPr>
            <a:xfrm>
              <a:off x="3378200" y="1535668"/>
              <a:ext cx="19287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Metric Proficiency</a:t>
              </a:r>
              <a:endParaRPr lang="en-US" b="1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561837" y="2768600"/>
              <a:ext cx="24826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Attitude toward Science</a:t>
              </a:r>
              <a:endParaRPr lang="en-US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076766" y="2768600"/>
              <a:ext cx="1851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Scientific Literacy</a:t>
              </a:r>
              <a:endParaRPr lang="en-US" b="1" dirty="0"/>
            </a:p>
          </p:txBody>
        </p:sp>
        <p:sp>
          <p:nvSpPr>
            <p:cNvPr id="8" name="Down Arrow 7"/>
            <p:cNvSpPr/>
            <p:nvPr/>
          </p:nvSpPr>
          <p:spPr>
            <a:xfrm rot="2393232">
              <a:off x="3801527" y="1905000"/>
              <a:ext cx="211667" cy="863600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Down Arrow 8"/>
            <p:cNvSpPr/>
            <p:nvPr/>
          </p:nvSpPr>
          <p:spPr>
            <a:xfrm rot="19059509">
              <a:off x="4614341" y="1905000"/>
              <a:ext cx="211667" cy="863600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Champagne</a:t>
            </a:r>
            <a:r>
              <a:rPr lang="en-US" dirty="0" smtClean="0"/>
              <a:t>, A. Newell, S. Directions for research and development: alternative methods of assessing scientific literacy. </a:t>
            </a:r>
            <a:r>
              <a:rPr lang="en-US" i="1" dirty="0" smtClean="0"/>
              <a:t>Journal of Research in Science Teaching, </a:t>
            </a:r>
            <a:r>
              <a:rPr lang="en-US" dirty="0" smtClean="0"/>
              <a:t>29 (8), 1992.</a:t>
            </a:r>
          </a:p>
          <a:p>
            <a:r>
              <a:rPr lang="en-US" dirty="0" err="1" smtClean="0"/>
              <a:t>Impey</a:t>
            </a:r>
            <a:r>
              <a:rPr lang="en-US" dirty="0" smtClean="0"/>
              <a:t>, C., </a:t>
            </a:r>
            <a:r>
              <a:rPr lang="en-US" dirty="0" err="1" smtClean="0"/>
              <a:t>Buxner</a:t>
            </a:r>
            <a:r>
              <a:rPr lang="en-US" dirty="0" smtClean="0"/>
              <a:t>, S., </a:t>
            </a:r>
            <a:r>
              <a:rPr lang="en-US" dirty="0" err="1" smtClean="0"/>
              <a:t>Antonellis</a:t>
            </a:r>
            <a:r>
              <a:rPr lang="en-US" dirty="0" smtClean="0"/>
              <a:t>, J. Johnson, E., King, C., A twenty-year survey of science literacy among college undergraduates. Journal of College Science Teaching, 40 (4), 2011. </a:t>
            </a:r>
          </a:p>
          <a:p>
            <a:r>
              <a:rPr lang="en-US" dirty="0" smtClean="0"/>
              <a:t>Delgado</a:t>
            </a:r>
            <a:r>
              <a:rPr lang="en-US" dirty="0" smtClean="0"/>
              <a:t>, Cesar. Units of length: a notational system for conceptual understanding of size and scale. </a:t>
            </a:r>
            <a:r>
              <a:rPr lang="en-US" i="1" dirty="0" smtClean="0"/>
              <a:t>Proceedings of the 9th International Conference of the Learning Sciences</a:t>
            </a:r>
            <a:r>
              <a:rPr lang="en-US" dirty="0" smtClean="0"/>
              <a:t>. 2010.</a:t>
            </a:r>
          </a:p>
          <a:p>
            <a:r>
              <a:rPr lang="en-US" dirty="0" smtClean="0"/>
              <a:t>Evans, G. Durant, J. The relationship between knowledge and attitudes in the public understanding of science in Britain. </a:t>
            </a:r>
            <a:r>
              <a:rPr lang="en-US" i="1" dirty="0" smtClean="0"/>
              <a:t>Public Understanding of Science, </a:t>
            </a:r>
            <a:r>
              <a:rPr lang="en-US" dirty="0" smtClean="0"/>
              <a:t>4 (1). 1995</a:t>
            </a:r>
            <a:r>
              <a:rPr lang="en-US" dirty="0" smtClean="0"/>
              <a:t>.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 of Figures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http://chanadbahraini.blogspot.com/2004_06_01_archive.html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http://www.wikihow.com/Convert-Your-Recipe-to-Metric-and-Use-Weights-Instead-of-Volume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amack8\Desktop\metric_sci_analysis\SciAttitude_age20140406.tif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88" y="147638"/>
            <a:ext cx="6143625" cy="65627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7545" y="1600200"/>
            <a:ext cx="2710543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endParaRPr lang="en-US" dirty="0" smtClean="0"/>
          </a:p>
          <a:p>
            <a:r>
              <a:rPr lang="en-US" dirty="0" smtClean="0"/>
              <a:t>Methods</a:t>
            </a:r>
          </a:p>
          <a:p>
            <a:endParaRPr lang="en-US" dirty="0" smtClean="0"/>
          </a:p>
          <a:p>
            <a:r>
              <a:rPr lang="en-US" dirty="0" smtClean="0"/>
              <a:t>Results  and Analysis</a:t>
            </a:r>
          </a:p>
          <a:p>
            <a:endParaRPr lang="en-US" dirty="0" smtClean="0"/>
          </a:p>
          <a:p>
            <a:r>
              <a:rPr lang="en-US" dirty="0" smtClean="0"/>
              <a:t>Conclusion</a:t>
            </a:r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pad2.whstatic.com/images/thumb/3/3c/MetricRecipe_848.png/550px-MetricRecipe_848.png">
            <a:hlinkClick r:id="rId2" tooltip="MetricRecipe_848.png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7796" y="1300162"/>
            <a:ext cx="5928408" cy="4257676"/>
          </a:xfrm>
          <a:prstGeom prst="rect">
            <a:avLst/>
          </a:prstGeom>
          <a:noFill/>
        </p:spPr>
      </p:pic>
      <p:pic>
        <p:nvPicPr>
          <p:cNvPr id="1032" name="Picture 8" descr="http://photos1.blogger.com/img/242/898/640/weather.1.jpg"/>
          <p:cNvPicPr>
            <a:picLocks noChangeAspect="1" noChangeArrowheads="1"/>
          </p:cNvPicPr>
          <p:nvPr/>
        </p:nvPicPr>
        <p:blipFill>
          <a:blip r:embed="rId4"/>
          <a:srcRect t="19970" b="9533"/>
          <a:stretch>
            <a:fillRect/>
          </a:stretch>
        </p:blipFill>
        <p:spPr bwMode="auto">
          <a:xfrm>
            <a:off x="1907090" y="1137898"/>
            <a:ext cx="5329821" cy="4582205"/>
          </a:xfrm>
          <a:prstGeom prst="rect">
            <a:avLst/>
          </a:prstGeom>
          <a:noFill/>
        </p:spPr>
      </p:pic>
      <p:pic>
        <p:nvPicPr>
          <p:cNvPr id="1034" name="Picture 10" descr="http://www.worldofstock.com/slides/MES4224.jpg"/>
          <p:cNvPicPr>
            <a:picLocks noChangeAspect="1" noChangeArrowheads="1"/>
          </p:cNvPicPr>
          <p:nvPr/>
        </p:nvPicPr>
        <p:blipFill>
          <a:blip r:embed="rId5"/>
          <a:srcRect t="5210"/>
          <a:stretch>
            <a:fillRect/>
          </a:stretch>
        </p:blipFill>
        <p:spPr bwMode="auto">
          <a:xfrm>
            <a:off x="2597728" y="624703"/>
            <a:ext cx="3948545" cy="5608595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989" y="1097098"/>
            <a:ext cx="5719482" cy="25134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59478"/>
            <a:ext cx="7498080" cy="1143000"/>
          </a:xfrm>
        </p:spPr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3541059"/>
            <a:ext cx="7498080" cy="27073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The U.S. is one of three countries that does not employ the metric system.</a:t>
            </a:r>
          </a:p>
          <a:p>
            <a:endParaRPr lang="en-US" dirty="0" smtClean="0"/>
          </a:p>
          <a:p>
            <a:r>
              <a:rPr lang="en-US" dirty="0" smtClean="0"/>
              <a:t>As a result, Americans often have trouble understanding and relating the metric system to everyday life and experiences.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metric system is the primary system of measurement in science.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Does this partition of daily life and scientific understanding hinder the scientific literacy for the American population and impose a negative connotation on science as a whole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r>
              <a:rPr lang="en-US" dirty="0" smtClean="0"/>
              <a:t>Does one’s understanding of the metric system have an influence on her attitude towards and understanding of scientific concepts?</a:t>
            </a:r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We designed a survey to gauge people’s scientific literacy and acceptance of scientific </a:t>
            </a:r>
            <a:r>
              <a:rPr lang="en-US" dirty="0" smtClean="0"/>
              <a:t>findings based on European survey.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survey contains 3 sets of problems:</a:t>
            </a:r>
          </a:p>
          <a:p>
            <a:pPr lvl="1"/>
            <a:r>
              <a:rPr lang="en-US" dirty="0" smtClean="0"/>
              <a:t> Proficiency of the metric system</a:t>
            </a:r>
          </a:p>
          <a:p>
            <a:pPr lvl="1"/>
            <a:r>
              <a:rPr lang="en-US" dirty="0" smtClean="0"/>
              <a:t> Scientific literacy</a:t>
            </a:r>
          </a:p>
          <a:p>
            <a:pPr lvl="1"/>
            <a:r>
              <a:rPr lang="en-US" dirty="0" smtClean="0"/>
              <a:t>Attitude and acceptance toward science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q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537328"/>
            <a:ext cx="4114800" cy="5783344"/>
          </a:xfrm>
          <a:prstGeom prst="rect">
            <a:avLst/>
          </a:prstGeom>
        </p:spPr>
      </p:pic>
      <p:pic>
        <p:nvPicPr>
          <p:cNvPr id="5" name="Picture 4" descr="pange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162" y="1490209"/>
            <a:ext cx="5331676" cy="3877583"/>
          </a:xfrm>
          <a:prstGeom prst="rect">
            <a:avLst/>
          </a:prstGeom>
        </p:spPr>
      </p:pic>
      <p:pic>
        <p:nvPicPr>
          <p:cNvPr id="6" name="Picture 5" descr="relig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5623" y="1353261"/>
            <a:ext cx="4612755" cy="41514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75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3000" dirty="0" smtClean="0"/>
              <a:t>145mm = ___m</a:t>
            </a:r>
            <a:endParaRPr lang="en-US" sz="3000" dirty="0"/>
          </a:p>
        </p:txBody>
      </p:sp>
      <p:sp>
        <p:nvSpPr>
          <p:cNvPr id="23554" name="AutoShape 2" descr="https://photos-1.dropbox.com/t/0/AACmNvRPtdE6wM87En6u-JFQv9L5cbRjtpbJLGoupf-Uzg/12/161829616/png/32x32/3/_/1/2/chart_020.png/OTn6hCC1tSeLphiTsmeT8XKydcpESU7-3bOV43IScbs?size=640x480"/>
          <p:cNvSpPr>
            <a:spLocks noChangeAspect="1" noChangeArrowheads="1"/>
          </p:cNvSpPr>
          <p:nvPr/>
        </p:nvSpPr>
        <p:spPr bwMode="auto">
          <a:xfrm>
            <a:off x="0" y="0"/>
            <a:ext cx="3286125" cy="1428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555" name="AutoShape 3" descr="https://photos-1.dropbox.com/t/0/AACmNvRPtdE6wM87En6u-JFQv9L5cbRjtpbJLGoupf-Uzg/12/161829616/png/32x32/3/_/1/2/chart_020.png/OTn6hCC1tSeLphiTsmeT8XKydcpESU7-3bOV43IScbs?size=640x480"/>
          <p:cNvSpPr>
            <a:spLocks noChangeAspect="1" noChangeArrowheads="1"/>
          </p:cNvSpPr>
          <p:nvPr/>
        </p:nvSpPr>
        <p:spPr bwMode="auto">
          <a:xfrm>
            <a:off x="0" y="0"/>
            <a:ext cx="3286125" cy="1428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4767942" y="3011925"/>
          <a:ext cx="3918858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6286"/>
                <a:gridCol w="1306286"/>
                <a:gridCol w="1306286"/>
              </a:tblGrid>
              <a:tr h="220028">
                <a:tc>
                  <a:txBody>
                    <a:bodyPr/>
                    <a:lstStyle/>
                    <a:p>
                      <a:r>
                        <a:rPr lang="en-US" dirty="0" smtClean="0"/>
                        <a:t>Answer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Responses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Percentage</a:t>
                      </a:r>
                      <a:endParaRPr lang="en-US" dirty="0"/>
                    </a:p>
                  </a:txBody>
                  <a:tcPr/>
                </a:tc>
              </a:tr>
              <a:tr h="220028">
                <a:tc>
                  <a:txBody>
                    <a:bodyPr/>
                    <a:lstStyle/>
                    <a:p>
                      <a:r>
                        <a:rPr lang="en-US" dirty="0" smtClean="0"/>
                        <a:t>0.145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61%</a:t>
                      </a:r>
                      <a:endParaRPr lang="en-US" dirty="0"/>
                    </a:p>
                  </a:txBody>
                  <a:tcPr/>
                </a:tc>
              </a:tr>
              <a:tr h="220028">
                <a:tc>
                  <a:txBody>
                    <a:bodyPr/>
                    <a:lstStyle/>
                    <a:p>
                      <a:r>
                        <a:rPr lang="en-US" dirty="0" smtClean="0"/>
                        <a:t>1.45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23%</a:t>
                      </a:r>
                      <a:endParaRPr lang="en-US" dirty="0"/>
                    </a:p>
                  </a:txBody>
                  <a:tcPr/>
                </a:tc>
              </a:tr>
              <a:tr h="220028">
                <a:tc>
                  <a:txBody>
                    <a:bodyPr/>
                    <a:lstStyle/>
                    <a:p>
                      <a:r>
                        <a:rPr lang="en-US" dirty="0" smtClean="0"/>
                        <a:t>0.0145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14%</a:t>
                      </a:r>
                      <a:endParaRPr lang="en-US" dirty="0"/>
                    </a:p>
                  </a:txBody>
                  <a:tcPr/>
                </a:tc>
              </a:tr>
              <a:tr h="220028">
                <a:tc>
                  <a:txBody>
                    <a:bodyPr/>
                    <a:lstStyle/>
                    <a:p>
                      <a:r>
                        <a:rPr lang="en-US" dirty="0" smtClean="0"/>
                        <a:t>145,000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053772" y="391886"/>
            <a:ext cx="5036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Results</a:t>
            </a:r>
            <a:endParaRPr lang="en-US" sz="5400" dirty="0"/>
          </a:p>
        </p:txBody>
      </p:sp>
      <p:pic>
        <p:nvPicPr>
          <p:cNvPr id="9" name="Picture 8" descr="metric.png"/>
          <p:cNvPicPr>
            <a:picLocks noChangeAspect="1"/>
          </p:cNvPicPr>
          <p:nvPr/>
        </p:nvPicPr>
        <p:blipFill>
          <a:blip r:embed="rId2"/>
          <a:srcRect l="10870" r="9365"/>
          <a:stretch>
            <a:fillRect/>
          </a:stretch>
        </p:blipFill>
        <p:spPr>
          <a:xfrm>
            <a:off x="967930" y="3011925"/>
            <a:ext cx="3858390" cy="2103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75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3000" dirty="0" smtClean="0"/>
              <a:t>The center of the Earth is very hot.</a:t>
            </a:r>
            <a:endParaRPr lang="en-US" sz="3000" dirty="0"/>
          </a:p>
        </p:txBody>
      </p:sp>
      <p:sp>
        <p:nvSpPr>
          <p:cNvPr id="23554" name="AutoShape 2" descr="https://photos-1.dropbox.com/t/0/AACmNvRPtdE6wM87En6u-JFQv9L5cbRjtpbJLGoupf-Uzg/12/161829616/png/32x32/3/_/1/2/chart_020.png/OTn6hCC1tSeLphiTsmeT8XKydcpESU7-3bOV43IScbs?size=640x480"/>
          <p:cNvSpPr>
            <a:spLocks noChangeAspect="1" noChangeArrowheads="1"/>
          </p:cNvSpPr>
          <p:nvPr/>
        </p:nvSpPr>
        <p:spPr bwMode="auto">
          <a:xfrm>
            <a:off x="0" y="0"/>
            <a:ext cx="3286125" cy="1428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555" name="AutoShape 3" descr="https://photos-1.dropbox.com/t/0/AACmNvRPtdE6wM87En6u-JFQv9L5cbRjtpbJLGoupf-Uzg/12/161829616/png/32x32/3/_/1/2/chart_020.png/OTn6hCC1tSeLphiTsmeT8XKydcpESU7-3bOV43IScbs?size=640x480"/>
          <p:cNvSpPr>
            <a:spLocks noChangeAspect="1" noChangeArrowheads="1"/>
          </p:cNvSpPr>
          <p:nvPr/>
        </p:nvSpPr>
        <p:spPr bwMode="auto">
          <a:xfrm>
            <a:off x="0" y="0"/>
            <a:ext cx="3286125" cy="1428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4767942" y="3011925"/>
          <a:ext cx="3918858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6286"/>
                <a:gridCol w="1306286"/>
                <a:gridCol w="1306286"/>
              </a:tblGrid>
              <a:tr h="220028">
                <a:tc>
                  <a:txBody>
                    <a:bodyPr/>
                    <a:lstStyle/>
                    <a:p>
                      <a:r>
                        <a:rPr lang="en-US" dirty="0" smtClean="0"/>
                        <a:t>Answer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Responses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Percentage</a:t>
                      </a:r>
                      <a:endParaRPr lang="en-US" dirty="0"/>
                    </a:p>
                  </a:txBody>
                  <a:tcPr/>
                </a:tc>
              </a:tr>
              <a:tr h="220028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91%</a:t>
                      </a:r>
                      <a:endParaRPr lang="en-US" dirty="0"/>
                    </a:p>
                  </a:txBody>
                  <a:tcPr/>
                </a:tc>
              </a:tr>
              <a:tr h="220028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5%</a:t>
                      </a:r>
                      <a:endParaRPr lang="en-US" dirty="0"/>
                    </a:p>
                  </a:txBody>
                  <a:tcPr/>
                </a:tc>
              </a:tr>
              <a:tr h="220028">
                <a:tc>
                  <a:txBody>
                    <a:bodyPr/>
                    <a:lstStyle/>
                    <a:p>
                      <a:r>
                        <a:rPr lang="en-US" dirty="0" smtClean="0"/>
                        <a:t>I don’t know.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 descr="earth.png"/>
          <p:cNvPicPr>
            <a:picLocks noChangeAspect="1"/>
          </p:cNvPicPr>
          <p:nvPr/>
        </p:nvPicPr>
        <p:blipFill>
          <a:blip r:embed="rId2"/>
          <a:srcRect l="10870" r="5390"/>
          <a:stretch>
            <a:fillRect/>
          </a:stretch>
        </p:blipFill>
        <p:spPr>
          <a:xfrm>
            <a:off x="494368" y="3011925"/>
            <a:ext cx="4050676" cy="2103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261</TotalTime>
  <Words>506</Words>
  <Application>Microsoft Macintosh PowerPoint</Application>
  <PresentationFormat>On-screen Show (4:3)</PresentationFormat>
  <Paragraphs>117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Solstice</vt:lpstr>
      <vt:lpstr>The influence of metric proficiency on scientific literacy and acceptance of science </vt:lpstr>
      <vt:lpstr>Outline</vt:lpstr>
      <vt:lpstr>Slide 3</vt:lpstr>
      <vt:lpstr>Background</vt:lpstr>
      <vt:lpstr>Hypothesis</vt:lpstr>
      <vt:lpstr>Methods</vt:lpstr>
      <vt:lpstr>Slide 7</vt:lpstr>
      <vt:lpstr>145mm = ___m</vt:lpstr>
      <vt:lpstr>The center of the Earth is very hot.</vt:lpstr>
      <vt:lpstr>Do you agree that organic food should be DNA-free food?</vt:lpstr>
      <vt:lpstr>My religious views are more important than scientific views.</vt:lpstr>
      <vt:lpstr>Analysis</vt:lpstr>
      <vt:lpstr>Slide 13</vt:lpstr>
      <vt:lpstr>Slide 14</vt:lpstr>
      <vt:lpstr>Conclusion</vt:lpstr>
      <vt:lpstr>References</vt:lpstr>
      <vt:lpstr>Sources of Figures</vt:lpstr>
      <vt:lpstr>Slide 18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Hong Qin</dc:creator>
  <cp:lastModifiedBy>amack8</cp:lastModifiedBy>
  <cp:revision>31</cp:revision>
  <dcterms:created xsi:type="dcterms:W3CDTF">2013-04-06T18:47:10Z</dcterms:created>
  <dcterms:modified xsi:type="dcterms:W3CDTF">2013-04-16T22:29:55Z</dcterms:modified>
</cp:coreProperties>
</file>